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6858000" cy="9144000"/>
  <p:embeddedFontLst>
    <p:embeddedFont>
      <p:font typeface="Helvetica Neue Light"/>
      <p:regular r:id="rId40"/>
      <p:bold r:id="rId41"/>
      <p:italic r:id="rId42"/>
      <p:boldItalic r:id="rId43"/>
    </p:embeddedFont>
    <p:embeddedFont>
      <p:font typeface="Roboto Mono"/>
      <p:regular r:id="rId44"/>
      <p:bold r:id="rId45"/>
      <p:italic r:id="rId46"/>
      <p:boldItalic r:id="rId47"/>
    </p:embeddedFont>
    <p:embeddedFont>
      <p:font typeface="DM Sans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regular.fntdata"/><Relationship Id="rId42" Type="http://schemas.openxmlformats.org/officeDocument/2006/relationships/font" Target="fonts/HelveticaNeueLight-italic.fntdata"/><Relationship Id="rId41" Type="http://schemas.openxmlformats.org/officeDocument/2006/relationships/font" Target="fonts/HelveticaNeueLight-bold.fntdata"/><Relationship Id="rId44" Type="http://schemas.openxmlformats.org/officeDocument/2006/relationships/font" Target="fonts/RobotoMono-regular.fntdata"/><Relationship Id="rId43" Type="http://schemas.openxmlformats.org/officeDocument/2006/relationships/font" Target="fonts/HelveticaNeueLight-boldItalic.fntdata"/><Relationship Id="rId46" Type="http://schemas.openxmlformats.org/officeDocument/2006/relationships/font" Target="fonts/RobotoMono-italic.fntdata"/><Relationship Id="rId45" Type="http://schemas.openxmlformats.org/officeDocument/2006/relationships/font" Target="fonts/RobotoMono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DMSans-regular.fntdata"/><Relationship Id="rId47" Type="http://schemas.openxmlformats.org/officeDocument/2006/relationships/font" Target="fonts/RobotoMono-boldItalic.fntdata"/><Relationship Id="rId49" Type="http://schemas.openxmlformats.org/officeDocument/2006/relationships/font" Target="fonts/DM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DMSans-boldItalic.fntdata"/><Relationship Id="rId50" Type="http://schemas.openxmlformats.org/officeDocument/2006/relationships/font" Target="fonts/DMSa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2.png>
</file>

<file path=ppt/media/image13.png>
</file>

<file path=ppt/media/image18.png>
</file>

<file path=ppt/media/image2.png>
</file>

<file path=ppt/media/image21.png>
</file>

<file path=ppt/media/image23.png>
</file>

<file path=ppt/media/image24.png>
</file>

<file path=ppt/media/image26.png>
</file>

<file path=ppt/media/image27.png>
</file>

<file path=ppt/media/image28.jpg>
</file>

<file path=ppt/media/image32.png>
</file>

<file path=ppt/media/image35.png>
</file>

<file path=ppt/media/image36.png>
</file>

<file path=ppt/media/image37.jpg>
</file>

<file path=ppt/media/image39.png>
</file>

<file path=ppt/media/image4.png>
</file>

<file path=ppt/media/image40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rive.google.com/file/d/1xeJ3vjTLUjQJia1NVjWnCfNZZWcnbnS2/view?usp=sharing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rive.google.com/file/d/1xeJ3vjTLUjQJia1NVjWnCfNZZWcnbnS2/view?usp=sharing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rive.google.com/file/d/1xeJ3vjTLUjQJia1NVjWnCfNZZWcnbnS2/view?usp=sharing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presentation/d/1vieCGzAPuYf5vWsu8Xgbn_2Ax4QNLnXO/edit?usp=sharing&amp;ouid=103396586770751045195&amp;rtpof=true&amp;sd=true" TargetMode="External"/><Relationship Id="rId3" Type="http://schemas.openxmlformats.org/officeDocument/2006/relationships/hyperlink" Target="https://www.youtube.com/watch?v=PJL8iYTIY3E&amp;feature=youtu.be" TargetMode="Externa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presentation/d/1vieCGzAPuYf5vWsu8Xgbn_2Ax4QNLnXO/edit?usp=sharing&amp;ouid=103396586770751045195&amp;rtpof=true&amp;sd=true" TargetMode="External"/><Relationship Id="rId3" Type="http://schemas.openxmlformats.org/officeDocument/2006/relationships/hyperlink" Target="https://www.youtube.com/watch?v=PJL8iYTIY3E&amp;feature=youtu.be" TargetMode="Externa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204f2a95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2204f2a95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“Para pensar”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¿Cómo crear encuestas de zoom? Disponible en </a:t>
            </a:r>
            <a:r>
              <a:rPr lang="es" u="sng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este video.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docente generará </a:t>
            </a:r>
            <a:r>
              <a:rPr lang="es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una encuesta de zoom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para que los estudiantes respondan. Esto es una actividad de comprobación.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Sugerimos: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Utilizarlo antes del break para que los estudiantes puedan votar en la encuesta antes de ir al mismo.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 regresar, mostrar los resultados a los estudiantes.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hay buena respuesta de este recurso, se recomienda utilizarlo de forma orgánica en más instancias de la clase.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“Para pensar”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¿Cómo crear encuestas de zoom? Disponible en </a:t>
            </a:r>
            <a:r>
              <a:rPr lang="es" u="sng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este video.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docente generará </a:t>
            </a:r>
            <a:r>
              <a:rPr lang="es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una encuesta de zoom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para que los estudiantes respondan. Esto es una actividad de comprobación.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Sugerimos: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Utilizarlo antes del break para que los estudiantes puedan votar en la encuesta antes de ir al mismo.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 regresar, mostrar los resultados a los estudiantes.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hay buena respuesta de este recurso, se recomienda utilizarlo de forma orgánica en más instancias de la clase.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“Ejemplo en vivo”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docente realizará una tarea compartiendo la pantalla en vivo. Se centrará en los pasos y los aspectos a tener en cuenta.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“Para pensar”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¿Cómo crear encuestas de zoom? Disponible en </a:t>
            </a:r>
            <a:r>
              <a:rPr lang="es" u="sng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este video.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docente generará </a:t>
            </a:r>
            <a:r>
              <a:rPr lang="es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una encuesta de zoom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para que los estudiantes respondan. Esto es una actividad de comprobación.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Sugerimos: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Utilizarlo antes del break para que los estudiantes puedan votar en la encuesta antes de ir al mismo.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 regresar, mostrar los resultados a los estudiantes.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-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hay buena respuesta de este recurso, se recomienda utilizarlo de forma orgánica en más instancias de la clase.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20568a1c71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220568a1c7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204d19f05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2204d19f05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204d19f05f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2204d19f05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204d19f05f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2204d19f05f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ACTIVIDAD que se puede llevar a cabo en formato “Breakout Rooms”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Para el profesor: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AutoNum type="arabicPeriod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Crear breakout rooms para los equipos. De no saber cómo, favor de revisar el siguiente tutorial: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AutoNum type="alphaLcPeriod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 PPT: </a:t>
            </a:r>
            <a:r>
              <a:rPr lang="es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2"/>
              </a:rPr>
              <a:t>https://docs.google.com/presentation/d/1vieCGzAPuYf5vWsu8Xgbn_2Ax4QNLnXO/edit?usp=sharing&amp;ouid=103396586770751045195&amp;rtpof=true&amp;sd=true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AutoNum type="alphaLcPeriod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 video: </a:t>
            </a:r>
            <a:r>
              <a:rPr lang="es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3"/>
              </a:rPr>
              <a:t>https://www.youtube.com/watch?v=PJL8iYTIY3E&amp;feature=youtu.be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AutoNum type="arabicPeriod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 recomienda que los equipos sean de números pares, máximo 4 participantes por equipo y de así requerirse, ser acompañados por un tutor. 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204d19f05f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g2204d19f05f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204d19f05f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204d19f05f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204d19f05f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g2204d19f05f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“Ejemplo en vivo”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docente realizará una tarea compartiendo la pantalla en vivo. Se centrará en los pasos y los aspectos a tener en cuenta.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204d19f05f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2204d19f05f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ACTIVIDAD que se puede llevar a cabo en formato “Breakout Rooms”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Para el profesor: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AutoNum type="arabicPeriod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Crear breakout rooms para los equipos. De no saber cómo, favor de revisar el siguiente tutorial: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AutoNum type="alphaLcPeriod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 PPT: </a:t>
            </a:r>
            <a:r>
              <a:rPr lang="es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2"/>
              </a:rPr>
              <a:t>https://docs.google.com/presentation/d/1vieCGzAPuYf5vWsu8Xgbn_2Ax4QNLnXO/edit?usp=sharing&amp;ouid=103396586770751045195&amp;rtpof=true&amp;sd=true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AutoNum type="alphaLcPeriod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 video: </a:t>
            </a:r>
            <a:r>
              <a:rPr lang="es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3"/>
              </a:rPr>
              <a:t>https://www.youtube.com/watch?v=PJL8iYTIY3E&amp;feature=youtu.be</a:t>
            </a: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AutoNum type="arabicPeriod"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 recomienda que los equipos sean de números pares, máximo 4 participantes por equipo y de así requerirse, ser acompañados por un tutor. 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204d19f05f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2204d19f05f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20568a1c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220568a1c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204d19f05f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2204d19f05f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204d19f05f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2204d19f05f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20568a1c71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220568a1c71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204d19f05f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204d19f05f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30e374372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30e374372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“Ejemplo en vivo” Duración: 10 a 15 minutos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 docente realizará una tarea compartiendo la pantalla en vivo. Se centrará en los pasos y los aspectos a tener en cuenta.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30e374372a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30e374372a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3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3">
  <p:cSld name="SECTION_HEADER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11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" name="Google Shape;31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" name="Google Shape;3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" name="Google Shape;50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1" name="Google Shape;5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4" name="Google Shape;5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8" name="Google Shape;58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" name="Google Shape;59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3" name="Google Shape;6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" name="Google Shape;66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">
  <p:cSld name="Diseño personalizado 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4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25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1">
  <p:cSld name="SECTION_HEADER_1_1_1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6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 1">
  <p:cSld name="SECTION_HEADER_1_1_1_1_1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7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27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 1">
  <p:cSld name="SECTION_HEADER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8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8"/>
          <p:cNvSpPr/>
          <p:nvPr/>
        </p:nvSpPr>
        <p:spPr>
          <a:xfrm>
            <a:off x="1089900" y="995400"/>
            <a:ext cx="6964200" cy="3152700"/>
          </a:xfrm>
          <a:prstGeom prst="rect">
            <a:avLst/>
          </a:prstGeom>
          <a:solidFill>
            <a:srgbClr val="B5B5B5">
              <a:alpha val="10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3">
  <p:cSld name="SECTION_HEADER_1_1_1_1_1_1_1_1_1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29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co 1" type="title">
  <p:cSld name="TITLE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DM Sans"/>
              <a:buNone/>
              <a:defRPr b="1" sz="40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1" name="Google Shape;91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None/>
              <a:defRPr sz="20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92" name="Google Shape;92;p31" title="logo CoderHouse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4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2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33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33"/>
          <p:cNvSpPr/>
          <p:nvPr/>
        </p:nvSpPr>
        <p:spPr>
          <a:xfrm>
            <a:off x="1089900" y="995400"/>
            <a:ext cx="6964200" cy="3152700"/>
          </a:xfrm>
          <a:prstGeom prst="rect">
            <a:avLst/>
          </a:prstGeom>
          <a:solidFill>
            <a:srgbClr val="B5B5B5">
              <a:alpha val="10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A 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34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SECTION_HEADER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35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SECTION_HEADER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6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36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7" title="logo coderhouse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">
  <p:cSld name="SECTION_HEADER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38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A">
  <p:cSld name="SECTION_HEADER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9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5">
  <p:cSld name="SECTION_HEADER_1_1_1_1_1_1_1_1_1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40" title="logo coderhous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SECTION_HEADER_1_1_1_1_1_1_1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 title="logo coderhouse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-B 2">
  <p:cSld name="SECTION_HEADER_1_1_1_1_1_1_1_1_1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6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7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1">
  <p:cSld name="SECTION_HEADER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8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SECTION_HEADER_1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9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9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átula 2">
  <p:cSld name="SECTION_HEADER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0" title="logo coderhouse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3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8" name="Google Shape;8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Relationship Id="rId4" Type="http://schemas.openxmlformats.org/officeDocument/2006/relationships/image" Target="../media/image2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Relationship Id="rId4" Type="http://schemas.openxmlformats.org/officeDocument/2006/relationships/image" Target="../media/image3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Relationship Id="rId4" Type="http://schemas.openxmlformats.org/officeDocument/2006/relationships/image" Target="../media/image3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1"/>
          <p:cNvSpPr txBox="1"/>
          <p:nvPr/>
        </p:nvSpPr>
        <p:spPr>
          <a:xfrm>
            <a:off x="1461300" y="2252975"/>
            <a:ext cx="62214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Fundamentos de Python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8" name="Google Shape;118;p41"/>
          <p:cNvSpPr txBox="1"/>
          <p:nvPr/>
        </p:nvSpPr>
        <p:spPr>
          <a:xfrm>
            <a:off x="1461300" y="1665250"/>
            <a:ext cx="622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s"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UNIDAD 2 - </a:t>
            </a:r>
            <a:r>
              <a:rPr b="1" lang="es"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DATA SCIENCE I</a:t>
            </a:r>
            <a:endParaRPr b="1" i="0" sz="16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19" name="Google Shape;11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5100" y="3654844"/>
            <a:ext cx="3933794" cy="16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0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Objetos y punteros</a:t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3" name="Google Shape;183;p50"/>
          <p:cNvSpPr txBox="1"/>
          <p:nvPr/>
        </p:nvSpPr>
        <p:spPr>
          <a:xfrm>
            <a:off x="473350" y="1908175"/>
            <a:ext cx="38346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Las variables en Python </a:t>
            </a:r>
            <a:r>
              <a:rPr b="1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no contienen los datos, sino que apuntan a los datos.</a:t>
            </a: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Esta es la forma de trabajo de los </a:t>
            </a:r>
            <a:r>
              <a:rPr b="1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punteros</a:t>
            </a: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, lo que hace que el lenguaje sea más eficiente.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84" name="Google Shape;18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7650" y="1814125"/>
            <a:ext cx="3944885" cy="184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51"/>
          <p:cNvGrpSpPr/>
          <p:nvPr/>
        </p:nvGrpSpPr>
        <p:grpSpPr>
          <a:xfrm>
            <a:off x="473370" y="619431"/>
            <a:ext cx="738905" cy="738905"/>
            <a:chOff x="575612" y="1950748"/>
            <a:chExt cx="431100" cy="431100"/>
          </a:xfrm>
        </p:grpSpPr>
        <p:sp>
          <p:nvSpPr>
            <p:cNvPr id="190" name="Google Shape;190;p51"/>
            <p:cNvSpPr/>
            <p:nvPr/>
          </p:nvSpPr>
          <p:spPr>
            <a:xfrm>
              <a:off x="575612" y="1950748"/>
              <a:ext cx="431100" cy="43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91" name="Google Shape;191;p51" title="ícono para pensar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55125" y="2030288"/>
              <a:ext cx="272000" cy="272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2" name="Google Shape;192;p51"/>
          <p:cNvSpPr txBox="1"/>
          <p:nvPr/>
        </p:nvSpPr>
        <p:spPr>
          <a:xfrm>
            <a:off x="1445150" y="688825"/>
            <a:ext cx="7169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s" sz="35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Para pensar</a:t>
            </a:r>
            <a:endParaRPr b="1" i="0" sz="35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3" name="Google Shape;193;p51"/>
          <p:cNvSpPr txBox="1"/>
          <p:nvPr/>
        </p:nvSpPr>
        <p:spPr>
          <a:xfrm>
            <a:off x="473350" y="1358425"/>
            <a:ext cx="71694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¿Cuáles son las salidas de los siguientes bloques de código?</a:t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4" name="Google Shape;194;p51"/>
          <p:cNvSpPr txBox="1"/>
          <p:nvPr/>
        </p:nvSpPr>
        <p:spPr>
          <a:xfrm>
            <a:off x="4607475" y="4258250"/>
            <a:ext cx="322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Contesta mediante el chat de Zoom </a:t>
            </a:r>
            <a:endParaRPr b="0" i="0" sz="1400" u="none" cap="none" strike="noStrike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95" name="Google Shape;195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3376" y="2352575"/>
            <a:ext cx="4056125" cy="230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52"/>
          <p:cNvGrpSpPr/>
          <p:nvPr/>
        </p:nvGrpSpPr>
        <p:grpSpPr>
          <a:xfrm>
            <a:off x="473370" y="619431"/>
            <a:ext cx="738905" cy="738905"/>
            <a:chOff x="575612" y="1950748"/>
            <a:chExt cx="431100" cy="431100"/>
          </a:xfrm>
        </p:grpSpPr>
        <p:sp>
          <p:nvSpPr>
            <p:cNvPr id="201" name="Google Shape;201;p52"/>
            <p:cNvSpPr/>
            <p:nvPr/>
          </p:nvSpPr>
          <p:spPr>
            <a:xfrm>
              <a:off x="575612" y="1950748"/>
              <a:ext cx="431100" cy="43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2" name="Google Shape;202;p52" title="ícono para pensar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55125" y="2030288"/>
              <a:ext cx="272000" cy="272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03" name="Google Shape;203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2763" y="238188"/>
            <a:ext cx="8698476" cy="46671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3"/>
          <p:cNvSpPr txBox="1"/>
          <p:nvPr/>
        </p:nvSpPr>
        <p:spPr>
          <a:xfrm>
            <a:off x="473350" y="1626100"/>
            <a:ext cx="71694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es" sz="34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¿No notaste algo raro en el ejercicio anterior...?</a:t>
            </a:r>
            <a:endParaRPr b="0" i="0" sz="34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0" i="0" sz="34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4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Objetos y punteros</a:t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4" name="Google Shape;214;p54"/>
          <p:cNvSpPr txBox="1"/>
          <p:nvPr/>
        </p:nvSpPr>
        <p:spPr>
          <a:xfrm>
            <a:off x="473350" y="1908175"/>
            <a:ext cx="38346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Cuando operamos sobre una variable (método) </a:t>
            </a:r>
            <a:r>
              <a:rPr b="1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operamos sobre el objeto al que apunta.</a:t>
            </a:r>
            <a:endParaRPr b="1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5" name="Google Shape;215;p54"/>
          <p:cNvSpPr txBox="1"/>
          <p:nvPr/>
        </p:nvSpPr>
        <p:spPr>
          <a:xfrm>
            <a:off x="4527575" y="1908175"/>
            <a:ext cx="38346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Cuando realizamos una asignación (=) </a:t>
            </a:r>
            <a:r>
              <a:rPr b="1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conectamos (apuntamos) la variable al objeto</a:t>
            </a: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 Aquí </a:t>
            </a:r>
            <a:r>
              <a:rPr b="0" i="0" lang="es" sz="1350" u="none" cap="none" strike="noStrike">
                <a:solidFill>
                  <a:srgbClr val="000000"/>
                </a:solidFill>
                <a:highlight>
                  <a:srgbClr val="EAFF6A"/>
                </a:highlight>
                <a:latin typeface="DM Sans"/>
                <a:ea typeface="DM Sans"/>
                <a:cs typeface="DM Sans"/>
                <a:sym typeface="DM Sans"/>
              </a:rPr>
              <a:t>no cambiamos el objeto</a:t>
            </a: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5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Objetos y punteros</a:t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1" name="Google Shape;221;p55"/>
          <p:cNvSpPr txBox="1"/>
          <p:nvPr/>
        </p:nvSpPr>
        <p:spPr>
          <a:xfrm>
            <a:off x="466950" y="1330575"/>
            <a:ext cx="8677200" cy="302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x = [1, 2, 3] 	# x es una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lista</a:t>
            </a:r>
            <a:endParaRPr b="1" i="0" sz="135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y = x 			# el objeto al que apunta x ([1, 2, 3]) ahora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es también</a:t>
            </a: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b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			#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apuntado por y</a:t>
            </a:r>
            <a:endParaRPr b="1" i="0" sz="135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print(y is x) 	# x e y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son el mismo objeto</a:t>
            </a: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(True)</a:t>
            </a:r>
            <a:endParaRPr b="0" i="0" sz="135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print(x,y)		# [1, 2, 3] [1, 2, 3]</a:t>
            </a:r>
            <a:endParaRPr b="0" i="0" sz="135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x.append(4) 		# aquí operó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sobre el objeto [1, 2, 3]</a:t>
            </a: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apuntado por x.</a:t>
            </a:r>
            <a:b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			#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Los métodos se identifican luego de un punto (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x.método()</a:t>
            </a: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endParaRPr b="0" i="0" sz="135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print(y) 		# como x e y apuntan al mismo objeto,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y refleja los cambios</a:t>
            </a:r>
            <a:endParaRPr b="1" i="0" sz="135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x = "hola" 		# al realizar asignación, ahora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x apunta al objeto texto</a:t>
            </a: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b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			#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(string) "hola"</a:t>
            </a: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35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print(x is y) 	# x e y ahora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no apuntan al mismo objeto </a:t>
            </a: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(False)</a:t>
            </a:r>
            <a:endParaRPr b="0" i="0" sz="135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print(x,y) 		# x e y apuntan a </a:t>
            </a:r>
            <a:r>
              <a:rPr b="1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dos objetos diferentes </a:t>
            </a:r>
            <a:r>
              <a:rPr b="0" i="0" lang="es" sz="135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(“hola” [1, 2, 3, 4])</a:t>
            </a:r>
            <a:endParaRPr b="0" i="0" sz="135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56"/>
          <p:cNvSpPr txBox="1"/>
          <p:nvPr/>
        </p:nvSpPr>
        <p:spPr>
          <a:xfrm>
            <a:off x="473350" y="619525"/>
            <a:ext cx="814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Objetos y punteros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7" name="Google Shape;227;p56"/>
          <p:cNvSpPr txBox="1"/>
          <p:nvPr/>
        </p:nvSpPr>
        <p:spPr>
          <a:xfrm>
            <a:off x="473350" y="1626100"/>
            <a:ext cx="71694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La diferencia es</a:t>
            </a:r>
            <a:r>
              <a:rPr b="1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muy sutil</a:t>
            </a:r>
            <a:r>
              <a:rPr b="0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y en general no afecta el trabajo de Data Science. No obstante, </a:t>
            </a:r>
            <a:r>
              <a:rPr b="1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no todos los lenguajes se comportan así.</a:t>
            </a:r>
            <a:endParaRPr b="1" i="0" sz="25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⚠</a:t>
            </a:r>
            <a:r>
              <a:rPr b="0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 Hay que tener en cuenta esto para no cometer errores. </a:t>
            </a:r>
            <a:endParaRPr b="0" i="0" sz="25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7"/>
          <p:cNvSpPr txBox="1"/>
          <p:nvPr/>
        </p:nvSpPr>
        <p:spPr>
          <a:xfrm>
            <a:off x="458575" y="975750"/>
            <a:ext cx="7169400" cy="3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2500"/>
              <a:buFont typeface="DM Sans"/>
              <a:buChar char="✔"/>
            </a:pPr>
            <a:r>
              <a:rPr b="0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Un método comienza por un </a:t>
            </a:r>
            <a:r>
              <a:rPr b="1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punto después de la variable.</a:t>
            </a:r>
            <a:endParaRPr b="1" i="0" sz="25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2500"/>
              <a:buFont typeface="DM Sans"/>
              <a:buChar char="✔"/>
            </a:pPr>
            <a:r>
              <a:rPr b="0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El método </a:t>
            </a:r>
            <a:r>
              <a:rPr b="1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modifica el objeto apuntado</a:t>
            </a:r>
            <a:r>
              <a:rPr b="0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por la variable.</a:t>
            </a:r>
            <a:endParaRPr b="0" i="0" sz="25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2500"/>
              <a:buFont typeface="DM Sans"/>
              <a:buChar char="✔"/>
            </a:pPr>
            <a:r>
              <a:rPr b="0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La variable </a:t>
            </a:r>
            <a:r>
              <a:rPr b="1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no es, ni contiene al objeto.</a:t>
            </a:r>
            <a:endParaRPr b="1" i="0" sz="25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2500"/>
              <a:buFont typeface="DM Sans"/>
              <a:buChar char="✔"/>
            </a:pPr>
            <a:r>
              <a:rPr b="0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La asignación </a:t>
            </a:r>
            <a:r>
              <a:rPr b="1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“conecta” a la variable con el objeto apuntado.</a:t>
            </a:r>
            <a:endParaRPr b="1" i="0" sz="25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8"/>
          <p:cNvSpPr txBox="1"/>
          <p:nvPr/>
        </p:nvSpPr>
        <p:spPr>
          <a:xfrm>
            <a:off x="1445150" y="688825"/>
            <a:ext cx="7169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s" sz="35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Ejemplo en vivo</a:t>
            </a:r>
            <a:endParaRPr b="1" i="0" sz="35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38" name="Google Shape;238;p58"/>
          <p:cNvSpPr txBox="1"/>
          <p:nvPr/>
        </p:nvSpPr>
        <p:spPr>
          <a:xfrm>
            <a:off x="473350" y="1626100"/>
            <a:ext cx="71694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Examinemos un poco lo que se conoce como estructuras de control</a:t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" sz="2500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10 minutos</a:t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39" name="Google Shape;239;p58"/>
          <p:cNvGrpSpPr/>
          <p:nvPr/>
        </p:nvGrpSpPr>
        <p:grpSpPr>
          <a:xfrm>
            <a:off x="473351" y="619523"/>
            <a:ext cx="738900" cy="738900"/>
            <a:chOff x="473351" y="619523"/>
            <a:chExt cx="738900" cy="738900"/>
          </a:xfrm>
        </p:grpSpPr>
        <p:sp>
          <p:nvSpPr>
            <p:cNvPr id="240" name="Google Shape;240;p58"/>
            <p:cNvSpPr/>
            <p:nvPr/>
          </p:nvSpPr>
          <p:spPr>
            <a:xfrm>
              <a:off x="473351" y="619523"/>
              <a:ext cx="738900" cy="73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41" name="Google Shape;241;p58" title="ícono de ejemplo en vivo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6475" y="762650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59"/>
          <p:cNvGrpSpPr/>
          <p:nvPr/>
        </p:nvGrpSpPr>
        <p:grpSpPr>
          <a:xfrm>
            <a:off x="473370" y="619431"/>
            <a:ext cx="738905" cy="738905"/>
            <a:chOff x="575612" y="1950748"/>
            <a:chExt cx="431100" cy="431100"/>
          </a:xfrm>
        </p:grpSpPr>
        <p:sp>
          <p:nvSpPr>
            <p:cNvPr id="247" name="Google Shape;247;p59"/>
            <p:cNvSpPr/>
            <p:nvPr/>
          </p:nvSpPr>
          <p:spPr>
            <a:xfrm>
              <a:off x="575612" y="1950748"/>
              <a:ext cx="431100" cy="43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48" name="Google Shape;248;p59" title="ícono para pensar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55125" y="2030288"/>
              <a:ext cx="272000" cy="272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9" name="Google Shape;249;p59"/>
          <p:cNvSpPr txBox="1"/>
          <p:nvPr/>
        </p:nvSpPr>
        <p:spPr>
          <a:xfrm>
            <a:off x="1445150" y="688825"/>
            <a:ext cx="7169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s" sz="35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Para pensar</a:t>
            </a:r>
            <a:endParaRPr b="1" i="0" sz="35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0" name="Google Shape;250;p59"/>
          <p:cNvSpPr txBox="1"/>
          <p:nvPr/>
        </p:nvSpPr>
        <p:spPr>
          <a:xfrm>
            <a:off x="473375" y="1463525"/>
            <a:ext cx="7169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¿Qué diferencia hay entre usar and/or? ¿Que significa el operador %?</a:t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" name="Google Shape;251;p59"/>
          <p:cNvSpPr txBox="1"/>
          <p:nvPr/>
        </p:nvSpPr>
        <p:spPr>
          <a:xfrm>
            <a:off x="6466725" y="3431675"/>
            <a:ext cx="1884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2000" u="none" cap="none" strike="noStrike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Contesta mediante el chat de Zoom </a:t>
            </a:r>
            <a:endParaRPr b="0" i="0" sz="2000" u="none" cap="none" strike="noStrike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2" name="Google Shape;252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5551" y="2372225"/>
            <a:ext cx="5906101" cy="216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2"/>
          <p:cNvSpPr/>
          <p:nvPr/>
        </p:nvSpPr>
        <p:spPr>
          <a:xfrm>
            <a:off x="3080700" y="2547525"/>
            <a:ext cx="2982600" cy="793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2"/>
          <p:cNvSpPr txBox="1"/>
          <p:nvPr/>
        </p:nvSpPr>
        <p:spPr>
          <a:xfrm>
            <a:off x="1461300" y="1802163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Esta clase va a ser</a:t>
            </a:r>
            <a:endParaRPr b="1" i="0" sz="4000" u="none" cap="none" strike="noStrike">
              <a:solidFill>
                <a:srgbClr val="DEFC5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6" name="Google Shape;126;p42"/>
          <p:cNvSpPr txBox="1"/>
          <p:nvPr/>
        </p:nvSpPr>
        <p:spPr>
          <a:xfrm>
            <a:off x="3655975" y="2541075"/>
            <a:ext cx="2344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grabada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7" name="Google Shape;127;p42"/>
          <p:cNvSpPr/>
          <p:nvPr/>
        </p:nvSpPr>
        <p:spPr>
          <a:xfrm>
            <a:off x="3293875" y="2844525"/>
            <a:ext cx="199800" cy="1998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5100" y="3654844"/>
            <a:ext cx="3933794" cy="16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0"/>
          <p:cNvSpPr txBox="1"/>
          <p:nvPr/>
        </p:nvSpPr>
        <p:spPr>
          <a:xfrm>
            <a:off x="1461300" y="2202300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¿Preguntas?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1"/>
          <p:cNvSpPr txBox="1"/>
          <p:nvPr/>
        </p:nvSpPr>
        <p:spPr>
          <a:xfrm>
            <a:off x="1461300" y="1598325"/>
            <a:ext cx="62214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s" sz="5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</a:t>
            </a:r>
            <a:endParaRPr b="0" i="0" sz="5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Break</a:t>
            </a:r>
            <a:endParaRPr b="1" i="0" sz="4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3" name="Google Shape;263;p61"/>
          <p:cNvSpPr txBox="1"/>
          <p:nvPr/>
        </p:nvSpPr>
        <p:spPr>
          <a:xfrm>
            <a:off x="2998200" y="2971950"/>
            <a:ext cx="3147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¡10 minutos y volvemos!</a:t>
            </a:r>
            <a:endParaRPr b="0" i="0" sz="2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62"/>
          <p:cNvSpPr txBox="1"/>
          <p:nvPr/>
        </p:nvSpPr>
        <p:spPr>
          <a:xfrm>
            <a:off x="1461288" y="2202300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Estructuras de control</a:t>
            </a:r>
            <a:endParaRPr b="1" i="0" sz="4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3"/>
          <p:cNvSpPr txBox="1"/>
          <p:nvPr/>
        </p:nvSpPr>
        <p:spPr>
          <a:xfrm>
            <a:off x="237275" y="647100"/>
            <a:ext cx="78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40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¿Qué son y para qué sirven?</a:t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4" name="Google Shape;274;p63"/>
          <p:cNvSpPr txBox="1"/>
          <p:nvPr/>
        </p:nvSpPr>
        <p:spPr>
          <a:xfrm>
            <a:off x="592850" y="1916500"/>
            <a:ext cx="3760200" cy="184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Helvetica Neue Light"/>
              <a:buChar char="✓"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Las estructuras de control sirven para</a:t>
            </a:r>
            <a:r>
              <a:rPr b="1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dar claridad y orden al código. </a:t>
            </a:r>
            <a:endParaRPr b="1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✓"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 hay que hacer operaciones repetitivas, estas estructuras nos ayudan a organizarlas.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5" name="Google Shape;275;p63"/>
          <p:cNvSpPr txBox="1"/>
          <p:nvPr/>
        </p:nvSpPr>
        <p:spPr>
          <a:xfrm>
            <a:off x="4624450" y="1857500"/>
            <a:ext cx="4059300" cy="25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43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✓"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Las estructuras de control más comunes son: </a:t>
            </a:r>
            <a:endParaRPr b="0" i="0" sz="1350" u="none" cap="none" strike="noStrike">
              <a:solidFill>
                <a:schemeClr val="dk1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👉 For</a:t>
            </a:r>
            <a:endParaRPr b="0" i="0" sz="1350" u="none" cap="none" strike="noStrike">
              <a:solidFill>
                <a:schemeClr val="dk1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👉 While</a:t>
            </a:r>
            <a:endParaRPr b="0" i="0" sz="1350" u="none" cap="none" strike="noStrike">
              <a:solidFill>
                <a:schemeClr val="dk1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👉 If</a:t>
            </a:r>
            <a:endParaRPr b="0" i="0" sz="1350" u="none" cap="none" strike="noStrike">
              <a:solidFill>
                <a:schemeClr val="dk1"/>
              </a:solidFill>
              <a:highlight>
                <a:schemeClr val="lt1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DM Sans"/>
                <a:ea typeface="DM Sans"/>
                <a:cs typeface="DM Sans"/>
                <a:sym typeface="DM Sans"/>
              </a:rPr>
              <a:t>👉 Switch (Otros lenguajes e.g C)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64"/>
          <p:cNvSpPr txBox="1"/>
          <p:nvPr/>
        </p:nvSpPr>
        <p:spPr>
          <a:xfrm>
            <a:off x="1431550" y="688825"/>
            <a:ext cx="7169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s" sz="35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Actividad colaborativa</a:t>
            </a:r>
            <a:endParaRPr b="1" i="0" sz="35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1" name="Google Shape;281;p64"/>
          <p:cNvSpPr txBox="1"/>
          <p:nvPr/>
        </p:nvSpPr>
        <p:spPr>
          <a:xfrm>
            <a:off x="473350" y="1626100"/>
            <a:ext cx="7169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Probando estructuras en Python</a:t>
            </a:r>
            <a:endParaRPr b="0" i="0" sz="2500" u="none" cap="none" strike="noStrike">
              <a:solidFill>
                <a:srgbClr val="DEFC5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2" name="Google Shape;282;p64"/>
          <p:cNvSpPr txBox="1"/>
          <p:nvPr/>
        </p:nvSpPr>
        <p:spPr>
          <a:xfrm>
            <a:off x="473350" y="3980550"/>
            <a:ext cx="716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Duración: </a:t>
            </a:r>
            <a:r>
              <a:rPr b="1" i="0" lang="es" sz="2000" u="none" cap="none" strike="noStrike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20 minutos</a:t>
            </a:r>
            <a:endParaRPr b="1" i="0" sz="2000" u="none" cap="none" strike="noStrike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83" name="Google Shape;283;p64"/>
          <p:cNvGrpSpPr/>
          <p:nvPr/>
        </p:nvGrpSpPr>
        <p:grpSpPr>
          <a:xfrm>
            <a:off x="473351" y="619523"/>
            <a:ext cx="738900" cy="738900"/>
            <a:chOff x="473351" y="619523"/>
            <a:chExt cx="738900" cy="738900"/>
          </a:xfrm>
        </p:grpSpPr>
        <p:sp>
          <p:nvSpPr>
            <p:cNvPr id="284" name="Google Shape;284;p64"/>
            <p:cNvSpPr/>
            <p:nvPr/>
          </p:nvSpPr>
          <p:spPr>
            <a:xfrm>
              <a:off x="473351" y="619523"/>
              <a:ext cx="738900" cy="73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85" name="Google Shape;285;p64" title="ícono de actividad colaborativa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6475" y="762647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6" name="Google Shape;286;p64"/>
          <p:cNvSpPr txBox="1"/>
          <p:nvPr/>
        </p:nvSpPr>
        <p:spPr>
          <a:xfrm>
            <a:off x="473350" y="2195500"/>
            <a:ext cx="71694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Deberán resolver en grupo dos problemas reales, utilizando las estructuras aprendidas de programación en Python en una notebook.</a:t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65"/>
          <p:cNvGrpSpPr/>
          <p:nvPr/>
        </p:nvGrpSpPr>
        <p:grpSpPr>
          <a:xfrm>
            <a:off x="457350" y="468286"/>
            <a:ext cx="431074" cy="431074"/>
            <a:chOff x="473351" y="619523"/>
            <a:chExt cx="738900" cy="738900"/>
          </a:xfrm>
        </p:grpSpPr>
        <p:sp>
          <p:nvSpPr>
            <p:cNvPr id="292" name="Google Shape;292;p65"/>
            <p:cNvSpPr/>
            <p:nvPr/>
          </p:nvSpPr>
          <p:spPr>
            <a:xfrm>
              <a:off x="473351" y="619523"/>
              <a:ext cx="738900" cy="73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93" name="Google Shape;293;p65" title="ícono de actividad colaborativa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6475" y="762647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4" name="Google Shape;294;p65"/>
          <p:cNvSpPr txBox="1"/>
          <p:nvPr/>
        </p:nvSpPr>
        <p:spPr>
          <a:xfrm>
            <a:off x="501450" y="990513"/>
            <a:ext cx="7310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5" name="Google Shape;295;p65"/>
          <p:cNvSpPr txBox="1"/>
          <p:nvPr/>
        </p:nvSpPr>
        <p:spPr>
          <a:xfrm>
            <a:off x="930550" y="468275"/>
            <a:ext cx="2917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ACTIVIDAD COLABORATIVA</a:t>
            </a:r>
            <a:endParaRPr b="0" i="0" sz="14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6" name="Google Shape;296;p65"/>
          <p:cNvSpPr txBox="1"/>
          <p:nvPr/>
        </p:nvSpPr>
        <p:spPr>
          <a:xfrm>
            <a:off x="577275" y="1161300"/>
            <a:ext cx="3834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Consigna:</a:t>
            </a: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Se tiene una lista con Valores= [200, 225, 232, 221, 243, 256, 255] que representan los precios de una acción de la compañía X la semana pasada (cada dato representa el promedio diario)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Escribir el código para calcular los días de la semana donde hubo un retroceso respecto al día anterior en el valor de la acción de la compañía X.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" name="Google Shape;297;p65"/>
          <p:cNvSpPr txBox="1"/>
          <p:nvPr/>
        </p:nvSpPr>
        <p:spPr>
          <a:xfrm>
            <a:off x="4555675" y="1161300"/>
            <a:ext cx="3834600" cy="28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Sugerencia: Crear otra lista   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Dias=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0" i="0" lang="es" sz="1050" u="none" cap="none" strike="noStrike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'Lunes'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050" u="none" cap="none" strike="noStrike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'Martes'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050" u="none" cap="none" strike="noStrike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'Miercoles'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050" u="none" cap="none" strike="noStrike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'Jueves'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050" u="none" cap="none" strike="noStrike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'Viernes'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050" u="none" cap="none" strike="noStrike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'Sabado'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050" u="none" cap="none" strike="noStrike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'Domingo'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para hacer la iteración y utilice un ciclo con la siguiente estructura 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050" u="none" cap="none" strike="noStrike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" sz="1050" u="none" cap="none" strike="noStrike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x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050" u="none" cap="none" strike="noStrike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 </a:t>
            </a:r>
            <a:r>
              <a:rPr b="0" i="0" lang="es" sz="1050" u="none" cap="none" strike="noStrike">
                <a:solidFill>
                  <a:srgbClr val="82C6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0" i="0" lang="es" sz="1050" u="none" cap="none" strike="noStrike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s" sz="1050" u="none" cap="none" strike="noStrike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zip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" sz="1050" u="none" cap="none" strike="noStrike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Dias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" sz="1050" u="none" cap="none" strike="noStrike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Valores</a:t>
            </a:r>
            <a:r>
              <a:rPr b="0" i="0" lang="es" sz="1050" u="none" cap="none" strike="noStrike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hacer uso de la función</a:t>
            </a:r>
            <a:r>
              <a:rPr b="0" i="1" lang="es" sz="16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0" i="0" lang="es" sz="1050" u="none" cap="none" strike="noStrike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np.diff </a:t>
            </a: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y de condicionales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8" name="Google Shape;298;p65"/>
          <p:cNvSpPr txBox="1"/>
          <p:nvPr/>
        </p:nvSpPr>
        <p:spPr>
          <a:xfrm>
            <a:off x="457350" y="4648750"/>
            <a:ext cx="7056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10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NOTA:</a:t>
            </a:r>
            <a:r>
              <a:rPr b="0" i="0" lang="es" sz="110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 usaremos los breakouts rooms. El tutor/a tendrá el rol de facilitador/a.</a:t>
            </a:r>
            <a:endParaRPr b="0" i="1" sz="1000" u="sng" cap="none" strike="noStrike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6"/>
          <p:cNvSpPr txBox="1"/>
          <p:nvPr/>
        </p:nvSpPr>
        <p:spPr>
          <a:xfrm>
            <a:off x="1461300" y="1925250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Funciones</a:t>
            </a:r>
            <a:endParaRPr b="1" sz="3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7"/>
          <p:cNvSpPr txBox="1"/>
          <p:nvPr/>
        </p:nvSpPr>
        <p:spPr>
          <a:xfrm>
            <a:off x="1445150" y="688825"/>
            <a:ext cx="7169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s" sz="35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Ejemplo en vivo</a:t>
            </a:r>
            <a:endParaRPr b="1" i="0" sz="35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9" name="Google Shape;309;p67"/>
          <p:cNvSpPr txBox="1"/>
          <p:nvPr/>
        </p:nvSpPr>
        <p:spPr>
          <a:xfrm>
            <a:off x="473350" y="1626100"/>
            <a:ext cx="71694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¿Cómo el uso de funciones permite resolver </a:t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un problema real?</a:t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" sz="2500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10 minutos</a:t>
            </a:r>
            <a:endParaRPr sz="2500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310" name="Google Shape;310;p67"/>
          <p:cNvGrpSpPr/>
          <p:nvPr/>
        </p:nvGrpSpPr>
        <p:grpSpPr>
          <a:xfrm>
            <a:off x="473351" y="619523"/>
            <a:ext cx="738900" cy="738900"/>
            <a:chOff x="473351" y="619523"/>
            <a:chExt cx="738900" cy="738900"/>
          </a:xfrm>
        </p:grpSpPr>
        <p:sp>
          <p:nvSpPr>
            <p:cNvPr id="311" name="Google Shape;311;p67"/>
            <p:cNvSpPr/>
            <p:nvPr/>
          </p:nvSpPr>
          <p:spPr>
            <a:xfrm>
              <a:off x="473351" y="619523"/>
              <a:ext cx="738900" cy="73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12" name="Google Shape;312;p67" title="ícono de ejemplo en vivo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6475" y="762650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8"/>
          <p:cNvSpPr txBox="1"/>
          <p:nvPr/>
        </p:nvSpPr>
        <p:spPr>
          <a:xfrm>
            <a:off x="1431550" y="688825"/>
            <a:ext cx="7169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s" sz="35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Actividad colaborativa</a:t>
            </a:r>
            <a:endParaRPr b="1" i="0" sz="35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8" name="Google Shape;318;p68"/>
          <p:cNvSpPr txBox="1"/>
          <p:nvPr/>
        </p:nvSpPr>
        <p:spPr>
          <a:xfrm>
            <a:off x="473350" y="1626100"/>
            <a:ext cx="7713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s" sz="25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Cálculo de estadística descriptiva básica</a:t>
            </a:r>
            <a:endParaRPr b="0" i="0" sz="2500" u="none" cap="none" strike="noStrike">
              <a:solidFill>
                <a:srgbClr val="DEFC5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9" name="Google Shape;319;p68"/>
          <p:cNvSpPr txBox="1"/>
          <p:nvPr/>
        </p:nvSpPr>
        <p:spPr>
          <a:xfrm>
            <a:off x="473350" y="3980550"/>
            <a:ext cx="716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Duración: </a:t>
            </a:r>
            <a:r>
              <a:rPr b="1" i="0" lang="es" sz="2000" u="none" cap="none" strike="noStrike">
                <a:solidFill>
                  <a:srgbClr val="83AEFB"/>
                </a:solidFill>
                <a:latin typeface="DM Sans"/>
                <a:ea typeface="DM Sans"/>
                <a:cs typeface="DM Sans"/>
                <a:sym typeface="DM Sans"/>
              </a:rPr>
              <a:t>20 minutos</a:t>
            </a:r>
            <a:endParaRPr b="1" i="0" sz="2000" u="none" cap="none" strike="noStrike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320" name="Google Shape;320;p68"/>
          <p:cNvGrpSpPr/>
          <p:nvPr/>
        </p:nvGrpSpPr>
        <p:grpSpPr>
          <a:xfrm>
            <a:off x="473351" y="619523"/>
            <a:ext cx="738900" cy="738900"/>
            <a:chOff x="473351" y="619523"/>
            <a:chExt cx="738900" cy="738900"/>
          </a:xfrm>
        </p:grpSpPr>
        <p:sp>
          <p:nvSpPr>
            <p:cNvPr id="321" name="Google Shape;321;p68"/>
            <p:cNvSpPr/>
            <p:nvPr/>
          </p:nvSpPr>
          <p:spPr>
            <a:xfrm>
              <a:off x="473351" y="619523"/>
              <a:ext cx="738900" cy="73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22" name="Google Shape;322;p68" title="ícono de actividad colaborativa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6475" y="762647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3" name="Google Shape;323;p68"/>
          <p:cNvSpPr txBox="1"/>
          <p:nvPr/>
        </p:nvSpPr>
        <p:spPr>
          <a:xfrm>
            <a:off x="473350" y="2195500"/>
            <a:ext cx="7169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Aplicando conceptos de programación estructurada para obtener resúmenes numéricos</a:t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69"/>
          <p:cNvGrpSpPr/>
          <p:nvPr/>
        </p:nvGrpSpPr>
        <p:grpSpPr>
          <a:xfrm>
            <a:off x="457350" y="468286"/>
            <a:ext cx="431074" cy="431074"/>
            <a:chOff x="473351" y="619523"/>
            <a:chExt cx="738900" cy="738900"/>
          </a:xfrm>
        </p:grpSpPr>
        <p:sp>
          <p:nvSpPr>
            <p:cNvPr id="329" name="Google Shape;329;p69"/>
            <p:cNvSpPr/>
            <p:nvPr/>
          </p:nvSpPr>
          <p:spPr>
            <a:xfrm>
              <a:off x="473351" y="619523"/>
              <a:ext cx="738900" cy="73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30" name="Google Shape;330;p69" title="ícono de actividad colaborativa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6475" y="762647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31" name="Google Shape;331;p69"/>
          <p:cNvSpPr txBox="1"/>
          <p:nvPr/>
        </p:nvSpPr>
        <p:spPr>
          <a:xfrm>
            <a:off x="930550" y="468275"/>
            <a:ext cx="2917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ACTIVIDAD COLABORATIVA</a:t>
            </a:r>
            <a:endParaRPr b="0" i="0" sz="14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2" name="Google Shape;332;p69"/>
          <p:cNvSpPr txBox="1"/>
          <p:nvPr/>
        </p:nvSpPr>
        <p:spPr>
          <a:xfrm>
            <a:off x="457350" y="1331050"/>
            <a:ext cx="38346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Consigna:</a:t>
            </a: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Utilizaremos la información asociada con las acciones de diversas compañías para resolver las siguientes consignas: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👉 Por medio de un ciclo (For o While) obtener el promedio, desviación estándar y varianza de cada una de las acciones en cada columna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3" name="Google Shape;333;p69"/>
          <p:cNvSpPr txBox="1"/>
          <p:nvPr/>
        </p:nvSpPr>
        <p:spPr>
          <a:xfrm>
            <a:off x="4511575" y="1331050"/>
            <a:ext cx="38346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👉 Crear una función que itere sobre cada columna de las acciones e identifique valor maximo y minimo 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Hint: Pueden usar las funciones .mean(), .std(), .var(), .min(), .max() de Pandas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 recomienda trabajar en grupos de 2 o 3 estudiantes. </a:t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4" name="Google Shape;334;p69"/>
          <p:cNvSpPr txBox="1"/>
          <p:nvPr/>
        </p:nvSpPr>
        <p:spPr>
          <a:xfrm>
            <a:off x="457350" y="4648750"/>
            <a:ext cx="7056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s" sz="110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NOTA:</a:t>
            </a:r>
            <a:r>
              <a:rPr b="0" i="0" lang="es" sz="1100" u="none" cap="none" strike="noStrike">
                <a:solidFill>
                  <a:srgbClr val="999999"/>
                </a:solidFill>
                <a:latin typeface="DM Sans"/>
                <a:ea typeface="DM Sans"/>
                <a:cs typeface="DM Sans"/>
                <a:sym typeface="DM Sans"/>
              </a:rPr>
              <a:t> usaremos los breakouts rooms. El tutor/a tendrá el rol de facilitador/a.</a:t>
            </a:r>
            <a:endParaRPr b="0" i="1" sz="1000" u="sng" cap="none" strike="noStrike">
              <a:solidFill>
                <a:srgbClr val="83AEFB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3"/>
          <p:cNvSpPr txBox="1"/>
          <p:nvPr/>
        </p:nvSpPr>
        <p:spPr>
          <a:xfrm>
            <a:off x="1461300" y="1648200"/>
            <a:ext cx="6221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¿Preguntas </a:t>
            </a:r>
            <a:r>
              <a:rPr b="1" lang="es" sz="40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sobre la clase práctica en vivo anterior</a:t>
            </a: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?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70"/>
          <p:cNvSpPr txBox="1"/>
          <p:nvPr/>
        </p:nvSpPr>
        <p:spPr>
          <a:xfrm>
            <a:off x="1461300" y="2202300"/>
            <a:ext cx="62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¿Preguntas?</a:t>
            </a:r>
            <a:endParaRPr b="1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71"/>
          <p:cNvSpPr txBox="1"/>
          <p:nvPr/>
        </p:nvSpPr>
        <p:spPr>
          <a:xfrm>
            <a:off x="2382900" y="2171550"/>
            <a:ext cx="4378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Muchas gracias</a:t>
            </a: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b="0" i="0" sz="4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72"/>
          <p:cNvSpPr txBox="1"/>
          <p:nvPr/>
        </p:nvSpPr>
        <p:spPr>
          <a:xfrm>
            <a:off x="1339500" y="693075"/>
            <a:ext cx="64650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Resumen</a:t>
            </a:r>
            <a:r>
              <a:rPr b="1" i="0" lang="es" sz="4000" u="none" cap="none" strike="noStrike">
                <a:solidFill>
                  <a:srgbClr val="DEFC5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b="1" i="0" sz="4000" u="none" cap="none" strike="noStrike">
              <a:solidFill>
                <a:srgbClr val="DEFC5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de la clase hoy</a:t>
            </a:r>
            <a:endParaRPr b="0" i="0" sz="400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50" name="Google Shape;350;p72"/>
          <p:cNvSpPr txBox="1"/>
          <p:nvPr/>
        </p:nvSpPr>
        <p:spPr>
          <a:xfrm>
            <a:off x="2109143" y="2502363"/>
            <a:ext cx="4925700" cy="20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1350"/>
              <a:buFont typeface="DM Sans"/>
              <a:buChar char="✓"/>
            </a:pPr>
            <a:r>
              <a:rPr b="0" i="0" lang="es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Nociones básicas: variable, asignación y expresiones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FF6A"/>
              </a:buClr>
              <a:buSzPts val="1350"/>
              <a:buFont typeface="DM Sans"/>
              <a:buChar char="✓"/>
            </a:pPr>
            <a:r>
              <a:rPr b="0" i="0" lang="es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Objetos y punteros</a:t>
            </a:r>
            <a:br>
              <a:rPr b="0" i="0" lang="es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EAFF6A"/>
              </a:buClr>
              <a:buSzPts val="1350"/>
              <a:buFont typeface="DM Sans"/>
              <a:buChar char="✓"/>
            </a:pPr>
            <a:r>
              <a:rPr lang="es" sz="135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Nociones básicas: Estructuras de Control, Operadores y Funciones.</a:t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sz="135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73"/>
          <p:cNvSpPr txBox="1"/>
          <p:nvPr/>
        </p:nvSpPr>
        <p:spPr>
          <a:xfrm>
            <a:off x="475500" y="2287050"/>
            <a:ext cx="8193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1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Educación digital</a:t>
            </a:r>
            <a:endParaRPr b="1" sz="31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1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para el mundo real</a:t>
            </a:r>
            <a:r>
              <a:rPr b="1" lang="es" sz="3100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b="1" sz="3100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4"/>
          <p:cNvSpPr txBox="1"/>
          <p:nvPr/>
        </p:nvSpPr>
        <p:spPr>
          <a:xfrm>
            <a:off x="501450" y="468275"/>
            <a:ext cx="8141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s" sz="30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Objetivos de la clase</a:t>
            </a:r>
            <a:endParaRPr b="1" i="0" sz="30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39" name="Google Shape;13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3588" y="1664901"/>
            <a:ext cx="196975" cy="19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44"/>
          <p:cNvSpPr txBox="1"/>
          <p:nvPr/>
        </p:nvSpPr>
        <p:spPr>
          <a:xfrm>
            <a:off x="2501699" y="1571213"/>
            <a:ext cx="46590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Realizar </a:t>
            </a:r>
            <a:r>
              <a:rPr b="0" i="0" lang="es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una primera aproximación al lenguaje de programación Python.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Conocer</a:t>
            </a:r>
            <a:r>
              <a:rPr b="0" i="0" lang="es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las distintas formas de desarrollo con Python.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1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41" name="Google Shape;14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3288" y="2298301"/>
            <a:ext cx="196975" cy="196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2" name="Google Shape;142;p44"/>
          <p:cNvCxnSpPr>
            <a:stCxn id="139" idx="2"/>
            <a:endCxn id="141" idx="0"/>
          </p:cNvCxnSpPr>
          <p:nvPr/>
        </p:nvCxnSpPr>
        <p:spPr>
          <a:xfrm flipH="1" rot="-5400000">
            <a:off x="1864125" y="2079825"/>
            <a:ext cx="436500" cy="600"/>
          </a:xfrm>
          <a:prstGeom prst="bentConnector3">
            <a:avLst>
              <a:gd fmla="val 49991" name="adj1"/>
            </a:avLst>
          </a:prstGeom>
          <a:noFill/>
          <a:ln cap="flat" cmpd="sng" w="9525">
            <a:solidFill>
              <a:srgbClr val="EAFF6A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3" name="Google Shape;143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3588" y="2947384"/>
            <a:ext cx="196975" cy="19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44"/>
          <p:cNvSpPr txBox="1"/>
          <p:nvPr/>
        </p:nvSpPr>
        <p:spPr>
          <a:xfrm>
            <a:off x="2501699" y="2764084"/>
            <a:ext cx="46590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Comprender</a:t>
            </a:r>
            <a:r>
              <a:rPr b="0" i="0" lang="es" sz="135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las nociones básicas de la programación estructurada.</a:t>
            </a:r>
            <a:endParaRPr b="0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1" i="0" sz="1350" u="none" cap="none" strike="noStrike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45" name="Google Shape;145;p44"/>
          <p:cNvCxnSpPr>
            <a:endCxn id="143" idx="0"/>
          </p:cNvCxnSpPr>
          <p:nvPr/>
        </p:nvCxnSpPr>
        <p:spPr>
          <a:xfrm flipH="1" rot="-5400000">
            <a:off x="1819575" y="2684884"/>
            <a:ext cx="5244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EAFF6A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5"/>
          <p:cNvSpPr txBox="1"/>
          <p:nvPr/>
        </p:nvSpPr>
        <p:spPr>
          <a:xfrm>
            <a:off x="1461300" y="1953000"/>
            <a:ext cx="6221400" cy="29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¿Cómo usar Google Collab?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6"/>
          <p:cNvSpPr txBox="1"/>
          <p:nvPr/>
        </p:nvSpPr>
        <p:spPr>
          <a:xfrm>
            <a:off x="1445150" y="688825"/>
            <a:ext cx="7169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s" sz="3500" u="none" cap="none" strike="noStrike">
                <a:solidFill>
                  <a:srgbClr val="EAFF6A"/>
                </a:solidFill>
                <a:latin typeface="DM Sans"/>
                <a:ea typeface="DM Sans"/>
                <a:cs typeface="DM Sans"/>
                <a:sym typeface="DM Sans"/>
              </a:rPr>
              <a:t>Ejemplo en vivo</a:t>
            </a:r>
            <a:endParaRPr b="1" i="0" sz="3500" u="none" cap="none" strike="noStrike">
              <a:solidFill>
                <a:srgbClr val="EAFF6A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6" name="Google Shape;156;p46"/>
          <p:cNvSpPr txBox="1"/>
          <p:nvPr/>
        </p:nvSpPr>
        <p:spPr>
          <a:xfrm>
            <a:off x="473350" y="1626100"/>
            <a:ext cx="71694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¿Cómo podemos usar Google Colab como un entorno para programar lenguaje de Python?</a:t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¡Vamos a verl</a:t>
            </a:r>
            <a:r>
              <a:rPr lang="es" sz="2500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b="0" i="0" lang="es" sz="2500" u="none" cap="none" strike="noStrike">
                <a:solidFill>
                  <a:srgbClr val="B7B7B7"/>
                </a:solidFill>
                <a:latin typeface="DM Sans"/>
                <a:ea typeface="DM Sans"/>
                <a:cs typeface="DM Sans"/>
                <a:sym typeface="DM Sans"/>
              </a:rPr>
              <a:t>!</a:t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B7B7B7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157" name="Google Shape;157;p46"/>
          <p:cNvGrpSpPr/>
          <p:nvPr/>
        </p:nvGrpSpPr>
        <p:grpSpPr>
          <a:xfrm>
            <a:off x="473351" y="619523"/>
            <a:ext cx="738900" cy="738900"/>
            <a:chOff x="473351" y="619523"/>
            <a:chExt cx="738900" cy="738900"/>
          </a:xfrm>
        </p:grpSpPr>
        <p:sp>
          <p:nvSpPr>
            <p:cNvPr id="158" name="Google Shape;158;p46"/>
            <p:cNvSpPr/>
            <p:nvPr/>
          </p:nvSpPr>
          <p:spPr>
            <a:xfrm>
              <a:off x="473351" y="619523"/>
              <a:ext cx="738900" cy="73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9" name="Google Shape;159;p46" title="ícono de ejemplo en vivo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6475" y="762650"/>
              <a:ext cx="452650" cy="4526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7"/>
          <p:cNvSpPr txBox="1"/>
          <p:nvPr/>
        </p:nvSpPr>
        <p:spPr>
          <a:xfrm>
            <a:off x="1461300" y="1953000"/>
            <a:ext cx="62214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Objetos y punteros</a:t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8"/>
          <p:cNvSpPr txBox="1"/>
          <p:nvPr/>
        </p:nvSpPr>
        <p:spPr>
          <a:xfrm>
            <a:off x="473350" y="619525"/>
            <a:ext cx="8141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s" sz="40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Objetos y punteros</a:t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0" name="Google Shape;170;p48"/>
          <p:cNvSpPr txBox="1"/>
          <p:nvPr/>
        </p:nvSpPr>
        <p:spPr>
          <a:xfrm>
            <a:off x="473350" y="1908175"/>
            <a:ext cx="38346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Python es un lenguaje orientado a objetos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Es así que en Python todo es un objeto, o sea, cuenta con: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1" name="Google Shape;171;p48"/>
          <p:cNvSpPr txBox="1"/>
          <p:nvPr/>
        </p:nvSpPr>
        <p:spPr>
          <a:xfrm>
            <a:off x="4527575" y="1908175"/>
            <a:ext cx="3834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Datos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Metadatos, atributos o propiedades (un punto y una palabra sin paréntesis):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X.atributo</a:t>
            </a: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👉 Un atributo caracteriza al dato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43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90FF"/>
              </a:buClr>
              <a:buSzPts val="1350"/>
              <a:buFont typeface="DM Sans"/>
              <a:buChar char="✔"/>
            </a:pP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Funcionalidad o métodos (un punto y una palabra con paréntesis):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x.método</a:t>
            </a:r>
            <a:r>
              <a:rPr b="0" i="0" lang="es" sz="135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()  👉 Un método es algo que el dato puede hacer, por lo tanto al ejecutarlo le estamos pidiendo al dato que ejecute una acción</a:t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9"/>
          <p:cNvSpPr txBox="1"/>
          <p:nvPr/>
        </p:nvSpPr>
        <p:spPr>
          <a:xfrm>
            <a:off x="233400" y="1711575"/>
            <a:ext cx="8677200" cy="21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x=1.0</a:t>
            </a:r>
            <a:endParaRPr b="0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x.is_integer() # ¿es x un entero? se lo preguntamos con el método is_integer()</a:t>
            </a:r>
            <a:endParaRPr b="0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x=1.4</a:t>
            </a:r>
            <a:endParaRPr b="0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x.is_integer() # ¿y ahora? se lo preguntamos de vuelta</a:t>
            </a:r>
            <a:endParaRPr b="0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print(x.real,x.imag) 	# miramos los atributos de x, en este caso su parte real </a:t>
            </a:r>
            <a:endParaRPr b="0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# y su parte imaginaria</a:t>
            </a:r>
            <a:endParaRPr b="0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d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9DF4E2"/>
      </a:accent1>
      <a:accent2>
        <a:srgbClr val="212121"/>
      </a:accent2>
      <a:accent3>
        <a:srgbClr val="78909C"/>
      </a:accent3>
      <a:accent4>
        <a:srgbClr val="EA90FF"/>
      </a:accent4>
      <a:accent5>
        <a:srgbClr val="83AEFB"/>
      </a:accent5>
      <a:accent6>
        <a:srgbClr val="EAFF6A"/>
      </a:accent6>
      <a:hlink>
        <a:srgbClr val="83A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